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4"/>
  </p:notesMasterIdLst>
  <p:sldIdLst>
    <p:sldId id="262" r:id="rId2"/>
    <p:sldId id="269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266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FFFFFF"/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27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pPr/>
              <a:t>19-02-2019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 smtClean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I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147897" y="2404973"/>
            <a:ext cx="7247166" cy="1174249"/>
          </a:xfrm>
        </p:spPr>
        <p:txBody>
          <a:bodyPr/>
          <a:lstStyle>
            <a:lvl1pPr algn="ctr">
              <a:defRPr sz="2800" b="1">
                <a:latin typeface="+mn-lt"/>
              </a:defRPr>
            </a:lvl1pPr>
          </a:lstStyle>
          <a:p>
            <a:r>
              <a:rPr lang="en-IN" sz="4400" dirty="0" smtClean="0"/>
              <a:t>Brain Lesion Delineation and Classification</a:t>
            </a:r>
            <a:endParaRPr lang="en-IN" sz="440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4294967295"/>
          </p:nvPr>
        </p:nvSpPr>
        <p:spPr>
          <a:xfrm>
            <a:off x="1056457" y="4144000"/>
            <a:ext cx="7247166" cy="423370"/>
          </a:xfrm>
        </p:spPr>
        <p:txBody>
          <a:bodyPr anchor="b"/>
          <a:lstStyle>
            <a:lvl1pPr marL="0" indent="0" algn="ctr">
              <a:buNone/>
              <a:defRPr sz="18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1611087"/>
            <a:ext cx="7247166" cy="423370"/>
          </a:xfrm>
        </p:spPr>
        <p:txBody>
          <a:bodyPr anchor="b"/>
          <a:lstStyle>
            <a:lvl1pPr marL="0" indent="0" algn="ctr">
              <a:buNone/>
              <a:defRPr sz="2000" b="1" i="1">
                <a:solidFill>
                  <a:srgbClr val="0000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026772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CT Images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Figure: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CT images of hemorrhagic, ischemic and normal cases by SOMATOM Sensation 64 CT Scanner.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1947" y="1162595"/>
            <a:ext cx="3890925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MR Images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MR image of hemorrhagic, ischemic stroke and normal case.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908" y="1948952"/>
            <a:ext cx="8830399" cy="332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Challenges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293222"/>
            <a:ext cx="8768137" cy="5104033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 are many challenges which we have found: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un-availability 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standard datasets.</a:t>
            </a:r>
          </a:p>
          <a:p>
            <a:pPr lvl="1"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Manual examination of each and every slice of the CT or MRI scans is very time consuming, drowsy and completely operator dependent.</a:t>
            </a:r>
          </a:p>
          <a:p>
            <a:pPr lvl="1"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very challenging and difficult to segment only the region of interest.</a:t>
            </a:r>
          </a:p>
          <a:p>
            <a:pPr lvl="1"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Increasing the number of cases in image dataset with their ground truth information, can aid in enhancing the accuracy of computer aided diagnosis (CAD) system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Motivation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Timely treatment of stroke is very important in order to save the life of a patient. However, it is very difficult to tell the type of stroke before getting CT/MR scanning because both have same type of symptoms.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Nowadays, after obtaining radiology images of patients by the operator, all cases or patient’s images are examined by neurosurgeon and then based on his decision treatment procedure starts.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Therefore, this time taking procedure can lead to the death of patient who requires early treatment.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202990"/>
            <a:ext cx="8062009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troke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Two new approaches for hemorrhagic stroke lesion segmentation from CT scan images have been discussed.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first approach, a new distance metric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has been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for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fuzzy c-means (FCM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clustering.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the second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approach, a new variant of fuzzy clustering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has been proposed.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performance of both the proposed methods have been tested on 35 CT scan images of brain hemorrhagic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strokes.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in the dataset have been collected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Himalayan Institute of Medical Sciences, Jolly Grant, Dehradun, India.</a:t>
            </a:r>
          </a:p>
          <a:p>
            <a:pPr lvl="1"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new approach to segment ischemic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stroke lesion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using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random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forest.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Preliminary Background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938851"/>
            <a:ext cx="8768137" cy="5223272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Fuzzy c-Means (FCM) Clustering</a:t>
            </a:r>
          </a:p>
          <a:p>
            <a:pPr algn="just"/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It was proposed by </a:t>
            </a:r>
            <a:r>
              <a:rPr lang="en-IN" sz="2300" dirty="0" err="1" smtClean="0">
                <a:latin typeface="Times New Roman" pitchFamily="18" charset="0"/>
                <a:cs typeface="Times New Roman" pitchFamily="18" charset="0"/>
              </a:rPr>
              <a:t>Bezdek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[3]. 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In this technique, a degree of fuzziness is imparted to each data point depending on the similarity to every class. This scheme partitions the image into c clusters by using the objective function given by:</a:t>
            </a:r>
          </a:p>
          <a:p>
            <a:pPr algn="just">
              <a:buNone/>
            </a:pP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</a:t>
            </a:r>
            <a:endParaRPr lang="en-IN" sz="23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IN" sz="23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such that                                                where </a:t>
            </a:r>
            <a:r>
              <a:rPr lang="en-IN" sz="2300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IN" sz="2300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represents the degree </a:t>
            </a:r>
          </a:p>
          <a:p>
            <a:pPr algn="just"/>
            <a:endParaRPr lang="en-IN" sz="23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    of fuzziness ranging in [0-1], </a:t>
            </a:r>
            <a:r>
              <a:rPr lang="en-IN" sz="2300" i="1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is the weighting exponent greater than or equal to 1, </a:t>
            </a:r>
            <a:r>
              <a:rPr lang="en-IN" sz="23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represents the data point in region </a:t>
            </a:r>
            <a:r>
              <a:rPr lang="en-IN" sz="2300" i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300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, and the total number of data points in </a:t>
            </a:r>
            <a:r>
              <a:rPr lang="en-IN" sz="2300" i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300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are represented by N. Finally,                 </a:t>
            </a:r>
          </a:p>
          <a:p>
            <a:pPr algn="just">
              <a:buNone/>
            </a:pP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    is the Euclidean distance between data point </a:t>
            </a:r>
            <a:r>
              <a:rPr lang="en-IN" sz="23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300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and the cluster center </a:t>
            </a:r>
            <a:r>
              <a:rPr lang="en-IN" sz="23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300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where </a:t>
            </a:r>
            <a:r>
              <a:rPr lang="en-IN" sz="23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 is                 .</a:t>
            </a:r>
            <a:endParaRPr lang="en-IN" sz="23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92325" y="2782888"/>
          <a:ext cx="5694363" cy="927100"/>
        </p:xfrm>
        <a:graphic>
          <a:graphicData uri="http://schemas.openxmlformats.org/presentationml/2006/ole">
            <p:oleObj spid="_x0000_s5123" name="Equation" r:id="rId3" imgW="2806560" imgH="4572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718673" y="3526962"/>
          <a:ext cx="3421287" cy="888284"/>
        </p:xfrm>
        <a:graphic>
          <a:graphicData uri="http://schemas.openxmlformats.org/presentationml/2006/ole">
            <p:oleObj spid="_x0000_s5124" name="Equation" r:id="rId4" imgW="1892160" imgH="457200" progId="Equation.3">
              <p:embed/>
            </p:oleObj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7923528" y="5215525"/>
          <a:ext cx="1063716" cy="492941"/>
        </p:xfrm>
        <a:graphic>
          <a:graphicData uri="http://schemas.openxmlformats.org/presentationml/2006/ole">
            <p:oleObj spid="_x0000_s5125" name="Equation" r:id="rId5" imgW="520560" imgH="2412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136866" y="6069872"/>
          <a:ext cx="1203974" cy="343992"/>
        </p:xfrm>
        <a:graphic>
          <a:graphicData uri="http://schemas.openxmlformats.org/presentationml/2006/ole">
            <p:oleObj spid="_x0000_s5126" name="Equation" r:id="rId6" imgW="533160" imgH="152280" progId="Equation.3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IN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for Eqn. (1) are given as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                                                                               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(2)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                                                                                 </a:t>
            </a:r>
            <a:r>
              <a:rPr lang="en-IN" dirty="0" smtClean="0"/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3)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                          </a:t>
            </a:r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02806" y="1898468"/>
          <a:ext cx="2810148" cy="1703120"/>
        </p:xfrm>
        <a:graphic>
          <a:graphicData uri="http://schemas.openxmlformats.org/presentationml/2006/ole">
            <p:oleObj spid="_x0000_s6147" name="Equation" r:id="rId3" imgW="1257120" imgH="76176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49352" y="3670157"/>
          <a:ext cx="1901917" cy="1960437"/>
        </p:xfrm>
        <a:graphic>
          <a:graphicData uri="http://schemas.openxmlformats.org/presentationml/2006/ole">
            <p:oleObj spid="_x0000_s6148" name="Equation" r:id="rId4" imgW="825480" imgH="850680" progId="Equation.3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202990"/>
            <a:ext cx="7905255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(A New Distance Metric)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1" y="973429"/>
            <a:ext cx="8768137" cy="5845381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this method, Euclidean distance is replaced by a normalized form of the Canberra distance. The new objective function is represented by-</a:t>
            </a: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where                 is given as: </a:t>
            </a: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proposed metric           is basically a squared Euclidean distance which is normalized by the sum of the two data points 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The formulation of this metric is inspired by the Canberra distance, which is a weighted version of Manhattan distance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>
              <a:buNone/>
            </a:pPr>
            <a:r>
              <a:rPr lang="en-IN" sz="1200" b="1" dirty="0" smtClean="0">
                <a:latin typeface="Times New Roman" pitchFamily="18" charset="0"/>
                <a:cs typeface="Times New Roman" pitchFamily="18" charset="0"/>
              </a:rPr>
              <a:t>Note: 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IN" sz="1200" dirty="0" err="1" smtClean="0">
                <a:latin typeface="Times New Roman" pitchFamily="18" charset="0"/>
                <a:cs typeface="Times New Roman" pitchFamily="18" charset="0"/>
              </a:rPr>
              <a:t>Gautam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IN" sz="1200" dirty="0" err="1" smtClean="0">
                <a:latin typeface="Times New Roman" pitchFamily="18" charset="0"/>
                <a:cs typeface="Times New Roman" pitchFamily="18" charset="0"/>
              </a:rPr>
              <a:t>Sadhya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and B. Raman, A Modified FCM Based Brain Lesion Segmentation Scheme for Medical Images. Accepted for publication in the 3</a:t>
            </a:r>
            <a:r>
              <a:rPr lang="en-IN" sz="12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International Conference on Computer Vision &amp; Image Processing (CVIP 18), September 29 - October 01, 2018, IIITDM Jabalpur, India.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1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16460" y="1961439"/>
          <a:ext cx="4333875" cy="1020762"/>
        </p:xfrm>
        <a:graphic>
          <a:graphicData uri="http://schemas.openxmlformats.org/presentationml/2006/ole">
            <p:oleObj spid="_x0000_s7171" name="Equation" r:id="rId3" imgW="1942920" imgH="457200" progId="Equation.3">
              <p:embed/>
            </p:oleObj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1121410" y="3030190"/>
          <a:ext cx="1324792" cy="599311"/>
        </p:xfrm>
        <a:graphic>
          <a:graphicData uri="http://schemas.openxmlformats.org/presentationml/2006/ole">
            <p:oleObj spid="_x0000_s7172" name="Equation" r:id="rId4" imgW="533160" imgH="2412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85740" y="3248398"/>
          <a:ext cx="3166486" cy="1148789"/>
        </p:xfrm>
        <a:graphic>
          <a:graphicData uri="http://schemas.openxmlformats.org/presentationml/2006/ole">
            <p:oleObj spid="_x0000_s7173" name="Equation" r:id="rId5" imgW="1333440" imgH="482400" progId="Equation.3">
              <p:embed/>
            </p:oleObj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3283554" y="4417887"/>
          <a:ext cx="913466" cy="458590"/>
        </p:xfrm>
        <a:graphic>
          <a:graphicData uri="http://schemas.openxmlformats.org/presentationml/2006/ole">
            <p:oleObj spid="_x0000_s7174" name="Equation" r:id="rId6" imgW="431640" imgH="215640" progId="Equation.3">
              <p:embed/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partition of a region R is carried out through the iterative optimization of the objective function defined through Eqn.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term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IN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will update in every iteration according to:</a:t>
            </a: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(6)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cluster center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will be subsequently updated using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(3).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objective function will stop when                                         where          </a:t>
            </a: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lies between 0 and 1. Here, iteration steps are represented by 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chosen to be 2 and 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depends on total number of clusters.</a:t>
            </a:r>
          </a:p>
          <a:p>
            <a:pPr>
              <a:buNone/>
            </a:pPr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957285" y="2560319"/>
          <a:ext cx="2636762" cy="1423851"/>
        </p:xfrm>
        <a:graphic>
          <a:graphicData uri="http://schemas.openxmlformats.org/presentationml/2006/ole">
            <p:oleObj spid="_x0000_s8195" name="Equation" r:id="rId3" imgW="1269720" imgH="6858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76753" y="4400613"/>
          <a:ext cx="2844439" cy="663702"/>
        </p:xfrm>
        <a:graphic>
          <a:graphicData uri="http://schemas.openxmlformats.org/presentationml/2006/ole">
            <p:oleObj spid="_x0000_s8197" name="Equation" r:id="rId4" imgW="1143000" imgH="2664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9052" y="5017770"/>
          <a:ext cx="253093" cy="285750"/>
        </p:xfrm>
        <a:graphic>
          <a:graphicData uri="http://schemas.openxmlformats.org/presentationml/2006/ole">
            <p:oleObj spid="_x0000_s8198" name="Equation" r:id="rId5" imgW="114120" imgH="114120" progId="Equation.3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Clustering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912727"/>
            <a:ext cx="8768137" cy="5435822"/>
          </a:xfrm>
        </p:spPr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   </a:t>
            </a:r>
          </a:p>
          <a:p>
            <a:pPr>
              <a:buNone/>
            </a:pPr>
            <a:r>
              <a:rPr lang="en-IN" b="1" dirty="0" smtClean="0"/>
              <a:t>    </a:t>
            </a:r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Figure: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Clustering results of (a) CT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Images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using (b) FCM, (c) SFCM, (d) KFCM, (e)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ARKFCM and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(f) proposed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method. 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Note: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SFCM is spatial FCM, KFCM is </a:t>
            </a:r>
            <a:r>
              <a:rPr lang="en-IN" sz="1800" dirty="0" err="1" smtClean="0">
                <a:latin typeface="Times New Roman" pitchFamily="18" charset="0"/>
                <a:cs typeface="Times New Roman" pitchFamily="18" charset="0"/>
              </a:rPr>
              <a:t>kernelized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FCM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and ARKFCM is adaptively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regularized kernel-based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FCM.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348" y="1058091"/>
            <a:ext cx="6129137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4" y="1173984"/>
            <a:ext cx="8793530" cy="522327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itchFamily="2" charset="2"/>
              <a:buChar char="Ø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Hemorrhagic stroke lesion 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CT scan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using a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new distance metric for FCM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based clustering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Hemorrhagic stroke lesion 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CT scan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using a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new variant of fuzzy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clustering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Ischemic stroke lesion segmentation from MR scan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97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Procedure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Method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procedure the proposed system framework using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3772" y="1240971"/>
            <a:ext cx="7309241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: Segmentation results of (a) original image, using (b) FCM, (c) SFCM, (d) KFCM, (e)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ARKFCM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(f) proposed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r="14313"/>
          <a:stretch>
            <a:fillRect/>
          </a:stretch>
        </p:blipFill>
        <p:spPr bwMode="auto">
          <a:xfrm>
            <a:off x="1567544" y="1084216"/>
            <a:ext cx="590441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 Analysis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Table: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Hemorrhagic stroke’s segmentation results in terms of average and standard deviation of CT images by FCM, SFCM, KFCM, ARKFCM and the proposed method using standard evaluation metrics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where DSC is dice’s similarity coefficient, JSI is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Jaccard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similarity index and HD is Hausdorff distance.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2331" y="2899613"/>
          <a:ext cx="7994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03"/>
                <a:gridCol w="1254034"/>
                <a:gridCol w="1149532"/>
                <a:gridCol w="1240971"/>
                <a:gridCol w="1580606"/>
                <a:gridCol w="129322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Method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DSC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JSI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HD (mm)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Recall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FCM [3]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0.68±0.19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0.54±0.19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7.11±14.30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0.97±0.11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0.55±0.19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SFCM [4]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0.68±0.19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0.54±0.19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7.16±14.17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0.97±0.11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0.55±0.19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KFCM [5]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0.65±0.21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0.51±0.21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7.96±14.26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0.97±0.11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0.52±0.21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ARKFCM [6]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0.70±0.16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0.56±0.17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5.93±8.07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0.93±0.12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0.61±0.23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PM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0.75±0.15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0.62±0.17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5.91±11.91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0.97±0.08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0.63±0.17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05" y="418011"/>
            <a:ext cx="7042080" cy="417943"/>
          </a:xfrm>
        </p:spPr>
        <p:txBody>
          <a:bodyPr/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Boxplot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Comparison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3025" y="1014005"/>
            <a:ext cx="421957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Discussion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this chapter, two different segmentation methods have been presented which are based on fuzzy clustering technique.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method has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given better segmentation results as compared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others.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average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Dice’s coefficient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obtained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our method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0.75.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395803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Hybrid 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(A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new variant of fuzzy clustering)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new variant of Robust Kernel Fuzzy c-means Clustering (RFCM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[7]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which was based on hyper tangent function and the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Lagrangian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multiplier has been proposed.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proposed clustering method is combined with distance regularization level set evolution (DRLSE) method which was proposed by Li et al.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[8]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order to segment smooth stroke lesion boundary from the image.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the proposed method, we have replaced the RFCM cluster center with a standard fuzzy c-means cluster. The objective function of RFCM is given as</a:t>
            </a: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(7)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where                                   and 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9163" y="4970597"/>
          <a:ext cx="5133341" cy="871255"/>
        </p:xfrm>
        <a:graphic>
          <a:graphicData uri="http://schemas.openxmlformats.org/presentationml/2006/ole">
            <p:oleObj spid="_x0000_s31747" name="Equation" r:id="rId3" imgW="2768400" imgH="4698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90071" y="5998935"/>
          <a:ext cx="2497559" cy="375739"/>
        </p:xfrm>
        <a:graphic>
          <a:graphicData uri="http://schemas.openxmlformats.org/presentationml/2006/ole">
            <p:oleObj spid="_x0000_s31748" name="Equation" r:id="rId4" imgW="1434960" imgH="21564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38073" y="5783242"/>
          <a:ext cx="3038384" cy="864942"/>
        </p:xfrm>
        <a:graphic>
          <a:graphicData uri="http://schemas.openxmlformats.org/presentationml/2006/ole">
            <p:oleObj spid="_x0000_s31749" name="Equation" r:id="rId5" imgW="1739880" imgH="495000" progId="Equation.3">
              <p:embed/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147859"/>
            <a:ext cx="8768137" cy="5383570"/>
          </a:xfrm>
        </p:spPr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membership function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IN" i="1" baseline="-25000" dirty="0" err="1" smtClean="0">
                <a:latin typeface="Times New Roman" pitchFamily="18" charset="0"/>
                <a:cs typeface="Times New Roman" pitchFamily="18" charset="0"/>
              </a:rPr>
              <a:t>ki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given as                                      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and cluster center of RFCM has been replaced from </a:t>
            </a: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to                      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400" b="1" dirty="0" smtClean="0">
                <a:latin typeface="Times New Roman" pitchFamily="18" charset="0"/>
                <a:cs typeface="Times New Roman" pitchFamily="18" charset="0"/>
              </a:rPr>
              <a:t>Note: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IN" sz="1400" dirty="0" err="1" smtClean="0">
                <a:latin typeface="Times New Roman" pitchFamily="18" charset="0"/>
                <a:cs typeface="Times New Roman" pitchFamily="18" charset="0"/>
              </a:rPr>
              <a:t>Gautam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, B. Raman and S. </a:t>
            </a:r>
            <a:r>
              <a:rPr lang="en-IN" sz="1400" dirty="0" err="1" smtClean="0">
                <a:latin typeface="Times New Roman" pitchFamily="18" charset="0"/>
                <a:cs typeface="Times New Roman" pitchFamily="18" charset="0"/>
              </a:rPr>
              <a:t>Raghuvanshi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, A Hybrid Approach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Delineation of Brain Lesion from CT Images, </a:t>
            </a:r>
            <a:r>
              <a:rPr lang="en-IN" sz="1400" dirty="0" err="1" smtClean="0">
                <a:latin typeface="Times New Roman" pitchFamily="18" charset="0"/>
                <a:cs typeface="Times New Roman" pitchFamily="18" charset="0"/>
              </a:rPr>
              <a:t>Biocybernetics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and Biomedical 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Engineering (Elsevier), Vol. 38, no.3, pp. 504-518, 2018.</a:t>
            </a: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058970" y="940481"/>
          <a:ext cx="2817933" cy="1950877"/>
        </p:xfrm>
        <a:graphic>
          <a:graphicData uri="http://schemas.openxmlformats.org/presentationml/2006/ole">
            <p:oleObj spid="_x0000_s32770" name="Equation" r:id="rId3" imgW="1485720" imgH="102852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5839" y="3900754"/>
          <a:ext cx="5173101" cy="1996739"/>
        </p:xfrm>
        <a:graphic>
          <a:graphicData uri="http://schemas.openxmlformats.org/presentationml/2006/ole">
            <p:oleObj spid="_x0000_s32771" name="Equation" r:id="rId4" imgW="2552400" imgH="105408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185022" y="4043555"/>
          <a:ext cx="1791384" cy="1846504"/>
        </p:xfrm>
        <a:graphic>
          <a:graphicData uri="http://schemas.openxmlformats.org/presentationml/2006/ole">
            <p:oleObj spid="_x0000_s32772" name="Equation" r:id="rId5" imgW="825480" imgH="850680" progId="Equation.3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839940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Workflow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Modified RFCM (MRFCM)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Workflow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proposed MRFCM clustering method.</a:t>
            </a: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2468" y="1084218"/>
            <a:ext cx="3246674" cy="466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Clustering Results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                          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Clustering Results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028" y="1371600"/>
            <a:ext cx="746000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Workflow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Segmentation Procedure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Workflow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proposed hybrid clustering and distance regularized level set (HCDRLS) method.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074" y="1018318"/>
            <a:ext cx="4023360" cy="459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95943" y="1267097"/>
            <a:ext cx="8791303" cy="4960342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Brain stroke, is a neurological deficit which can occur due to altered cerebral circulation.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the 5th cause of death and leading cause of permanent disability among the people of the United States.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Some risk factors of stroke are hypertension, family history, being overweight or obese, high cholesterol, cardiovascular disease, obstructive sleep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apnea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use of illicit drugs and diabetes.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Approximately 795,000 people are having stroke every year in the United States where 3/4th of the people are having first-time strokes and almost 133,000 people die each year.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Strokes are categorized as ischemic, hemorrhagic and TIA (transient ischemic attack) or ’mini stroke’.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Results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Figure: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Segmentation results using different clustering methods and our proposed methods (MRFCM and HCDRLS) in red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with their ground truth in green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1071155"/>
            <a:ext cx="8503919" cy="396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Table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Evaluation metrics for CT scan images of our own dataset in terms of average and standard deviation.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423" y="2091554"/>
            <a:ext cx="8410094" cy="385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Boxplot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for Dice’s similarity coefficient and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Jaccard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similarity index.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220" y="1631853"/>
            <a:ext cx="8445858" cy="379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b="1" dirty="0" smtClean="0"/>
          </a:p>
          <a:p>
            <a:pPr>
              <a:buNone/>
            </a:pPr>
            <a:r>
              <a:rPr lang="en-IN" b="1" dirty="0" smtClean="0"/>
              <a:t> </a:t>
            </a:r>
            <a:r>
              <a:rPr lang="en-IN" b="1" dirty="0" smtClean="0"/>
              <a:t> 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Boxplot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Hausdorff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distance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precision.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897" y="1491176"/>
            <a:ext cx="8522858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 Analysis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 </a:t>
            </a:r>
            <a:r>
              <a:rPr lang="en-IN" b="1" dirty="0" smtClean="0"/>
              <a:t>                         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Boxplot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for recall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3373" y="1209821"/>
            <a:ext cx="4711233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Discussion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this Chapter, an hybrid approach has been proposed by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combining 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modified version of Robust FCM algorithm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distance regularization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level set evolution (DRLSE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accuracy of proposed hybrid method in terms 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Dice’s coefficient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on 35 CT scan image dataset is 0.85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Therefore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we found that our results are better than other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conventional method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the segmentation of brain strokes from CT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scan images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202990"/>
            <a:ext cx="8738263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of Ischemic Stroke Lesion using Random Forest from MR Scan Images.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MR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have been downloaded from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ISLES-2015 image dataset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which consists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28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cases in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Neuroimaging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Informatics Technology Initiative 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NIfTI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(.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nii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nii.gz) format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we have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preprocessed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 the images using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wavelet based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technique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that, segmentation has been done using two methods: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first method, we have performed image segmentation 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preprocessed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 with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histogram-based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level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set method.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second, we trained the random forest classifier on small part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stroke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region so that it can identify such stroke region from all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slices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3D image with the help of level set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method.</a:t>
            </a:r>
          </a:p>
          <a:p>
            <a:pPr>
              <a:buNone/>
            </a:pPr>
            <a:endParaRPr lang="en-IN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200" b="1" dirty="0" smtClean="0">
                <a:latin typeface="Times New Roman" pitchFamily="18" charset="0"/>
                <a:cs typeface="Times New Roman" pitchFamily="18" charset="0"/>
              </a:rPr>
              <a:t>Note: 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IN" sz="1200" dirty="0" err="1" smtClean="0">
                <a:latin typeface="Times New Roman" pitchFamily="18" charset="0"/>
                <a:cs typeface="Times New Roman" pitchFamily="18" charset="0"/>
              </a:rPr>
              <a:t>Gautam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 and B. Raman, Segmentation of Ischemic Stroke Lesion from 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3D MR 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Images using Random Forest, Multimedia Tools and Applications (Springer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), Available online 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24 July 2018, pp. 1-21, https://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doi.org/10.1007/s11042-018-6418-2</a:t>
            </a:r>
            <a:r>
              <a:rPr lang="en-IN" sz="1200" dirty="0" smtClean="0">
                <a:latin typeface="Times New Roman" pitchFamily="18" charset="0"/>
                <a:cs typeface="Times New Roman" pitchFamily="18" charset="0"/>
              </a:rPr>
              <a:t>, 2018.</a:t>
            </a:r>
            <a:endParaRPr lang="en-IN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Preprocessing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this work, we have employed a three-level wavelet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decomposition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reconstruction for image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where at every step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decomposition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 have applied soft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decomposition, only approximation coefficients are further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analyzed at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 level of decomposition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decomposition, three level image reconstruction has been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applied with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Wiener filtering.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(a) Original Images and (b)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Images.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57" y="1420837"/>
            <a:ext cx="8387132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Lesion Segmentation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019239"/>
            <a:ext cx="8768137" cy="5223272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Ischemic stroke lesion segmentation after image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has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been done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on ITK-SNAP using histogram-based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random forest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histogram-based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an optimum threshold is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required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 the region of interest.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Pixels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close to the stroke appearance become part of 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threshold. 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basis of that, two thresholds have been chosen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segmentation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i.e. lower threshold and the upper threshold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which 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be found with the help of SNAP.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that, using those threshold values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voxels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of image can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be classified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as a stroke region if intensity value of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voxel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higher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than lower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threshold value and lower than upper threshold value.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Thereafter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this procedure followed by the level set method 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SNAP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get finally segmented stroke lesion from all the slices of a 3D image.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Ischemic Stroke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Ischemic strokes occur when there is obstruction of blood supply to the brain due to a blood clot or mass blocks.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                 Figure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: Ischemic Stroke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2391" y="2105707"/>
            <a:ext cx="6741746" cy="383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202990"/>
            <a:ext cx="8274029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Workflow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Segmentation Method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using Random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Forest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framework using random forest.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431" y="1018856"/>
            <a:ext cx="7713711" cy="507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265425"/>
            <a:ext cx="8768137" cy="5223272"/>
          </a:xfrm>
        </p:spPr>
        <p:txBody>
          <a:bodyPr/>
          <a:lstStyle/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results using wavelet based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Histogram-based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method (PM 3) and Random forest method (PM 4)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724" y="1223889"/>
            <a:ext cx="7214187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330740"/>
            <a:ext cx="8768137" cy="5223272"/>
          </a:xfrm>
        </p:spPr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a) Input image, (b)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3D representation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(c) Ground truth (GT) of the stroke lesion (green), (d)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Overlay 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segmentation result obtained by PM 3 (red) and GT and (e) Overlay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result obtained by PM 4 and GT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183" y="1153551"/>
            <a:ext cx="778582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Segmentation Results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650" y="1181907"/>
            <a:ext cx="6386611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7972" y="986497"/>
            <a:ext cx="657931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0177" y="1027821"/>
            <a:ext cx="6467797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7634" y="996462"/>
            <a:ext cx="6655814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117712"/>
            <a:ext cx="8768137" cy="5684016"/>
          </a:xfrm>
        </p:spPr>
        <p:txBody>
          <a:bodyPr/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Figure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Comparison of the evaluation results in terms of: (a)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Dice’s Coefficient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(b) Precision and (c) Recall.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5777" y="1003276"/>
            <a:ext cx="5294118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Comparative Analysis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Table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Comparison of proposed methods (PM 3 and PM 4) with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previous methods.</a:t>
            </a: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90916" y="2167254"/>
          <a:ext cx="7019365" cy="3958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126"/>
                <a:gridCol w="1075342"/>
                <a:gridCol w="817323"/>
                <a:gridCol w="889661"/>
                <a:gridCol w="1141630"/>
                <a:gridCol w="793283"/>
              </a:tblGrid>
              <a:tr h="44147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Method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ASSD (mm)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DSC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HD</a:t>
                      </a:r>
                    </a:p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(mm)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Recall [0,1]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9965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Haeck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 et al. [9]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14.43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69.67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0.56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49623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Chen et al. [10]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12.42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0.55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77.17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14169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Maier et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al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. [11]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7.91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34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49624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Reza et al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. [12]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46934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Robben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 et al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. [13]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9.36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53.88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7351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Mahmood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et al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. [14]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10.30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0.54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82.78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0.50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8837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PM3 (</a:t>
                      </a:r>
                      <a:r>
                        <a:rPr lang="en-IN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wavelet+TH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6.27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35.14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0.66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0.73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4286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PM4 (</a:t>
                      </a:r>
                      <a:r>
                        <a:rPr lang="en-IN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wavelet+RF</a:t>
                      </a:r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4.57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0.67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28.09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0.70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0.71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Discussion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different methods have been proposed by using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histogram-based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random forest where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images are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firstly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by wavelet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technique.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combination of wavelet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denoising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random forest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results 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best segmentation in terms of dice’s coefficient which is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0.67 whereas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with histogram-based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thresholding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its value is 0.61.</a:t>
            </a: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measure the image similarity between the ground truth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segmented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image, we have utilized the evaluation method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provided by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ISLES-2015.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87% of strokes are classified as ischemic.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Symptoms of this kind of stroke occur in about 10 seconds due to hypoxia (reduced supply of oxygen).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main cause of this is the deposition of fat, cholesterol, calcium and other deposits or plaque in the arteries wall.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These strokes can be treated if the proper medical facility is provided to the patient within 3 hours(and up to 4.5 hours in certain eligible patients).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[1] Ischemic stroke, https://watchlearnlive.heart.org/CVML_Player.php?moduleSelect=iscstr, 2017, [Online; accessed 11-September-2018].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[2] Hemorrhagic stroke, https://watchlearnlive.heart.org/CVML_Player.php?moduleSelect=hemstr, 2017, [Online; accessed 11-September-2018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].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[3]    J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Bezdek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R. Ehrlich, and W.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Full,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FCM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: the fuzzy c-means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clustering algorithm,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Computers &amp; Geosciences, vol.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10, no.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2-3, pp.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191-203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1984.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[4]    K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S. Chuang, H. L.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Tzeng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S. Chen, J. Wu, and T. J. Chen, Fuzzy c-means clustering with spatial information for image segmentation, Computerized Medical Imaging and Graphics, vol. 30, no. 1, pp.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9-15, 2006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[5]    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Chen and D. Zhang, Robust image segmentation using FCM with spatial constraints based on new kernel-induced distance measure, IEEE Transactions on Systems, Man, and Cybernetics, Part B, vol. 34, no. 4, pp.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1907-1916, 2004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[6]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   A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Elazab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C. Wang, F.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Jia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J. Wu, G. Li, and Q.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Hu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Segmentation of brain tissues from magnetic resonance images using adaptively regularized kernel-based fuzzy-means clustering, Computational and Mathematical Methods in Medicine, 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vol. 2015, pp. 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1-12, 2015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[7]    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R.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Kannan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S.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Ramathilagam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R. Devi, and A.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Sathya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Robust kernel FCM in segmentation of breast medical images, Expert Systems with Applications, vol. 38, no.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4, pp.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4382-4389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2011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[8]    C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Li, C.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Xu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C.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Gui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and M. D. Fox, Distance regularized level set evolution and its application to image segmentation, IEEE Transactions on Image Processing, vol. 19, no.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12, pp.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3243-3254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2010.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[9] Tom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Haeck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Frederik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Maes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and Paul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Suetens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Isles challenge 2015: Automated model-based segmentation of ischemic stroke in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mr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images, International Workshop on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Brainlesion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Glioma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Multiple Sclerosis, Stroke and Traumatic Brain </a:t>
            </a:r>
            <a:r>
              <a:rPr lang="da-DK" sz="1600" dirty="0" smtClean="0">
                <a:latin typeface="Times New Roman" pitchFamily="18" charset="0"/>
                <a:cs typeface="Times New Roman" pitchFamily="18" charset="0"/>
              </a:rPr>
              <a:t>Injuries, Springer, 2015, pp. 246–253.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[10]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Liang Chen, Paul Bentley, and Daniel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Rueckert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 novel framework for sub-acute stroke lesion segmentation based on random forest, Ischemic Stroke Lesion Segmentation </a:t>
            </a:r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9 (2015).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[11]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Oskar Maier, Matthias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Wilms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and Heinz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Handels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Random forests with selected features for stroke lesion segmentation, Ischemic Stroke Lesion Segmentation (2015), 17.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[12]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Syed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MS Reza,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Linmin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Pei, and KM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Iftekharuddin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Ischemic stroke lesion segmentation using local gradient and texture features, Ischemic Stroke Lesion Segmentation, Munich, Germany (2015).</a:t>
            </a:r>
          </a:p>
          <a:p>
            <a:pPr algn="just">
              <a:buNone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[13]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David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Robben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Daan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Christiaens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Janaki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Raman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Rangarajan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Jaap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Gelderblom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Philip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Joris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Frederik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Maes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and Paul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Suetens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Isles challenge 2015: A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voxel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-wise, cascaded classification approach to stroke lesion segmentation, Ischemic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Stroke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Lesion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Segmentation (2015), 27.</a:t>
            </a:r>
          </a:p>
          <a:p>
            <a:pPr algn="just">
              <a:buNone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[14]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Qaiser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Mahmood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and Abdul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Basit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Automatic ischemic stroke lesion segmentation in multi-spectral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mri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images using random forests classifier, International Workshop on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Brainlesion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Glioma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, Multiple Sclerosis, Stroke and Traumatic Brain </a:t>
            </a:r>
            <a:r>
              <a:rPr lang="da-DK" sz="1600" dirty="0" smtClean="0">
                <a:latin typeface="Times New Roman" pitchFamily="18" charset="0"/>
                <a:cs typeface="Times New Roman" pitchFamily="18" charset="0"/>
              </a:rPr>
              <a:t>Injuries, Springer, 2015, pp. 266–274.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797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57" y="359744"/>
            <a:ext cx="7042080" cy="55458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Hemorrhagic Stroke</a:t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Hemorrhagic stroke may result from the weakened vessel that ruptures and bleeds into the surrounding brain.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                 Figure: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Hemorrhagic Stroke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251" y="2114143"/>
            <a:ext cx="68580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Contd.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265424"/>
            <a:ext cx="8768137" cy="5223272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13% of all the stroke cases are hemorrhagic in US and in India, it accounts for 22% of all stroke cases.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Hemorrhage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may be caused due to cerebral aneurysms, high blood pressure,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amyloidosis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(formation of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amyloid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proteins) and other disorders that may cause breakage of vessel.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Symptoms of strokes are sudden weakness, severe headache, trouble in swallowing, vision problem and paralysis of body parts specially one side of body etc.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Transient Ischemic Attack (TIA)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also known as mini stroke or warning stroke.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TIAs are caused by clot or blockage in the brain and after few minutes clots get dissolve or dislodged with its own in the blood vessel.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main difference between TIA and other two mentioned strokes is that it lasts for less than five minutes with an average of about a minute.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Symptoms of TIA are same as ischemic stroke and cause headache, transient nausea, inability to move and slurred speech.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Imaging Modalities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030291"/>
            <a:ext cx="8768137" cy="5223272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Brain stroke can be identified by using following imaging modalities: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Computed tomography (CT),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Magnetic resonance imaging (MRI),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Carotid ultrasound,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Cerebral angiogram,</a:t>
            </a:r>
          </a:p>
          <a:p>
            <a:pPr lvl="1"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Echocardiogram.</a:t>
            </a:r>
          </a:p>
          <a:p>
            <a:pPr lvl="1"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CT scan uses ionized (X-ray) radiation for the identification of internal brain structure and abnormality in brain.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MRI scan are used when high-quality images of internal body structure is required, it utilizes combination of strong magnetic fields and radio waves.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580</TotalTime>
  <Words>3308</Words>
  <Application>Microsoft Office PowerPoint</Application>
  <PresentationFormat>On-screen Show (4:3)</PresentationFormat>
  <Paragraphs>537</Paragraphs>
  <Slides>52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IITR_PPT_Template</vt:lpstr>
      <vt:lpstr>Equation</vt:lpstr>
      <vt:lpstr>Brain Lesion Delineation and Classification</vt:lpstr>
      <vt:lpstr>Table of Contents</vt:lpstr>
      <vt:lpstr>Introduction</vt:lpstr>
      <vt:lpstr>Ischemic Stroke</vt:lpstr>
      <vt:lpstr>Contd.</vt:lpstr>
      <vt:lpstr>Hemorrhagic Stroke </vt:lpstr>
      <vt:lpstr>Contd.</vt:lpstr>
      <vt:lpstr>Transient Ischemic Attack (TIA)</vt:lpstr>
      <vt:lpstr>Imaging Modalities</vt:lpstr>
      <vt:lpstr>CT Images</vt:lpstr>
      <vt:lpstr>MR Images</vt:lpstr>
      <vt:lpstr>Challenges</vt:lpstr>
      <vt:lpstr>Motivation</vt:lpstr>
      <vt:lpstr>Methods Proposed to Segment Stroke Lesion</vt:lpstr>
      <vt:lpstr>Preliminary Background</vt:lpstr>
      <vt:lpstr>Slide 16</vt:lpstr>
      <vt:lpstr>Proposed Method (A New Distance Metric)</vt:lpstr>
      <vt:lpstr>Contd.</vt:lpstr>
      <vt:lpstr>Clustering Results</vt:lpstr>
      <vt:lpstr>Segmentation Procedure of Proposed Method</vt:lpstr>
      <vt:lpstr>Contd.</vt:lpstr>
      <vt:lpstr>Result Analysis</vt:lpstr>
      <vt:lpstr>Boxplot Comparison  </vt:lpstr>
      <vt:lpstr>Discussion</vt:lpstr>
      <vt:lpstr>Proposed Hybrid Segmentation Method (A new variant of fuzzy clustering)</vt:lpstr>
      <vt:lpstr>Contd.</vt:lpstr>
      <vt:lpstr>Workflow of Modified RFCM (MRFCM)</vt:lpstr>
      <vt:lpstr>Clustering Results</vt:lpstr>
      <vt:lpstr>Workflow of Segmentation Procedure</vt:lpstr>
      <vt:lpstr>Segmentation Results</vt:lpstr>
      <vt:lpstr>Contd.</vt:lpstr>
      <vt:lpstr>Result Analysis</vt:lpstr>
      <vt:lpstr>Result Analysis</vt:lpstr>
      <vt:lpstr>Result Analysis</vt:lpstr>
      <vt:lpstr>Discussion</vt:lpstr>
      <vt:lpstr>Segmentation of Ischemic Stroke Lesion using Random Forest from MR Scan Images.</vt:lpstr>
      <vt:lpstr>Image Preprocessing</vt:lpstr>
      <vt:lpstr>Contd.</vt:lpstr>
      <vt:lpstr>Lesion Segmentation</vt:lpstr>
      <vt:lpstr>Workflow of Segmentation Method using Random Forest</vt:lpstr>
      <vt:lpstr>Contd.</vt:lpstr>
      <vt:lpstr>Contd.</vt:lpstr>
      <vt:lpstr>Segmentation Results</vt:lpstr>
      <vt:lpstr>Contd.</vt:lpstr>
      <vt:lpstr>Contd.</vt:lpstr>
      <vt:lpstr>Contd.</vt:lpstr>
      <vt:lpstr>Contd.</vt:lpstr>
      <vt:lpstr>Comparative Analysis</vt:lpstr>
      <vt:lpstr>Discussion</vt:lpstr>
      <vt:lpstr>References</vt:lpstr>
      <vt:lpstr>References</vt:lpstr>
      <vt:lpstr>Slide 52</vt:lpstr>
    </vt:vector>
  </TitlesOfParts>
  <Manager>Dr. Sudip Roy</Manager>
  <Company>IIT Roorkee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HP</cp:lastModifiedBy>
  <cp:revision>117</cp:revision>
  <dcterms:created xsi:type="dcterms:W3CDTF">2015-07-18T13:17:54Z</dcterms:created>
  <dcterms:modified xsi:type="dcterms:W3CDTF">2019-02-19T05:49:13Z</dcterms:modified>
  <cp:version>v1</cp:version>
</cp:coreProperties>
</file>